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8" r:id="rId5"/>
    <p:sldId id="258" r:id="rId6"/>
    <p:sldId id="279" r:id="rId7"/>
    <p:sldId id="290" r:id="rId8"/>
    <p:sldId id="295" r:id="rId9"/>
    <p:sldId id="280" r:id="rId10"/>
    <p:sldId id="291" r:id="rId11"/>
    <p:sldId id="287" r:id="rId12"/>
    <p:sldId id="292" r:id="rId13"/>
    <p:sldId id="293" r:id="rId14"/>
    <p:sldId id="294" r:id="rId15"/>
    <p:sldId id="28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C61"/>
    <a:srgbClr val="1B286D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41" autoAdjust="0"/>
  </p:normalViewPr>
  <p:slideViewPr>
    <p:cSldViewPr snapToGrid="0">
      <p:cViewPr varScale="1">
        <p:scale>
          <a:sx n="61" d="100"/>
          <a:sy n="61" d="100"/>
        </p:scale>
        <p:origin x="1020" y="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Understanding Data </a:t>
            </a:r>
            <a:r>
              <a:rPr lang="en-US" sz="1800" dirty="0" err="1"/>
              <a:t>Centres</a:t>
            </a:r>
            <a:r>
              <a:rPr lang="en-US" sz="1800" dirty="0"/>
              <a:t> and Virtualization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35002" y="3424237"/>
            <a:ext cx="4614604" cy="1291638"/>
          </a:xfrm>
        </p:spPr>
        <p:txBody>
          <a:bodyPr/>
          <a:lstStyle/>
          <a:p>
            <a:r>
              <a:rPr lang="en-US" dirty="0">
                <a:solidFill>
                  <a:srgbClr val="1B286D"/>
                </a:solidFill>
              </a:rPr>
              <a:t>An in-depth exploration of data centers, their components, and the role of virtualization in modern IT infrastructure.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68DA-6DF5-6C7A-50BE-072F2576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88B8388-F25C-6204-3920-F5896202DD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892" r="19892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54C47E1-107D-8912-FC53-0106A0FC02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66374" y="3958337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F84C3-E1F0-8DCF-A502-05356D58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81B4E7-CD69-977A-787F-2D6F4B2DF4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535830" cy="1171533"/>
          </a:xfrm>
        </p:spPr>
        <p:txBody>
          <a:bodyPr>
            <a:noAutofit/>
          </a:bodyPr>
          <a:lstStyle/>
          <a:p>
            <a:r>
              <a:rPr lang="en-US" dirty="0"/>
              <a:t>Ecobank uses server virtualization to run multiple banking applications on fewer physical servers. This supports operations such as online banking, ATM services, and mobile banking.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EB37B8-A11B-5B28-3D82-6B0BB5155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Use Case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9A2EFFB-27FC-D135-7C0C-5146957AFA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617588"/>
            <a:ext cx="3365003" cy="1844098"/>
          </a:xfrm>
        </p:spPr>
        <p:txBody>
          <a:bodyPr>
            <a:noAutofit/>
          </a:bodyPr>
          <a:lstStyle/>
          <a:p>
            <a:r>
              <a:rPr lang="en-US" dirty="0"/>
              <a:t>Increased efficiency, reduced hardware costs, and improved disaster recovery. Virtualization helps Ecobank scale their IT infrastructure without investing in additional physical servers.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82B6359-DE04-DE98-3155-C91EE1A4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Companies in Ghana Using Virtualization (Ecobank Ghana)</a:t>
            </a:r>
          </a:p>
        </p:txBody>
      </p:sp>
    </p:spTree>
    <p:extLst>
      <p:ext uri="{BB962C8B-B14F-4D97-AF65-F5344CB8AC3E}">
        <p14:creationId xmlns:p14="http://schemas.microsoft.com/office/powerpoint/2010/main" val="1846259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FAE2-5455-CF07-ED52-5589BF44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2975A2F-6603-9CFD-9947-22355A1933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201" r="9201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396690-3158-20C6-D5F1-EB0282C4CF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66374" y="3958337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AB51F-9D00-57E0-1985-369BAB07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045DD96-E5F9-98E3-40B8-AB1FB5F792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535830" cy="1171533"/>
          </a:xfrm>
        </p:spPr>
        <p:txBody>
          <a:bodyPr>
            <a:noAutofit/>
          </a:bodyPr>
          <a:lstStyle/>
          <a:p>
            <a:r>
              <a:rPr lang="en-US" dirty="0"/>
              <a:t>GCB utilizes desktop and server virtualization for their branch operations and customer service applications. Virtual machines host core banking systems, allowing tellers to access centralized applications efficiently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7348F5-34B9-8921-AFB5-BEE11F6290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Use Case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343BEB-B0EC-4FFC-93DD-6C63757EDC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03383" y="3958337"/>
            <a:ext cx="3365003" cy="1844098"/>
          </a:xfrm>
        </p:spPr>
        <p:txBody>
          <a:bodyPr>
            <a:noAutofit/>
          </a:bodyPr>
          <a:lstStyle/>
          <a:p>
            <a:r>
              <a:rPr lang="en-US" dirty="0"/>
              <a:t>Scalable IT infrastructure to support growing operations, secure customer data, and ensure quick recovery in case of hardware failures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7E7745-AA27-730A-0A5A-703F49D7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Companies in Ghana Using Virtualization (Ghana Commercial Bank (GCB))</a:t>
            </a:r>
          </a:p>
        </p:txBody>
      </p:sp>
    </p:spTree>
    <p:extLst>
      <p:ext uri="{BB962C8B-B14F-4D97-AF65-F5344CB8AC3E}">
        <p14:creationId xmlns:p14="http://schemas.microsoft.com/office/powerpoint/2010/main" val="1364840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7C7C-032C-C2FA-8A14-7DF10321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BD6711-265D-43EB-3CE9-8BB9AE8229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Need for Skilled IT Personnel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5A8BC2-69F7-B3FC-7F3F-3DE13AA15E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Inter"/>
              </a:rPr>
              <a:t>Training Requirements: Managing virtualized environments requires specialized skills. Companies may need to invest in training programs or hire experienced IT professionals, which can be costly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D62D279-661B-B8D5-DB5F-1AADF2414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Inter"/>
              </a:rPr>
              <a:t>Hardware and Software Investment: While virtualization reduces costs in the long run, the initial setup of servers, software licenses, and infrastructure can be expensive. Companies like small to medium-sized enterprises (SMEs) may find the upfront investment challenging.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E126020-0668-3B72-E30C-1BCC97938D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Inter"/>
              </a:rPr>
              <a:t>Service Disruption: Migrating from physical to virtual environments can cause temporary downtime. For example, banks or telecom companies may face brief interruptions during the transition, impacting customer services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77B802-D4D4-9A78-07E2-88848A147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High Initial Setup Costs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FD91D75-573F-4F6E-6C07-95CB54AA6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Downtime During Migration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D318F9-CA50-9595-A428-DC06CA0058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Security Concerns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D7F5DB-1C61-0DA8-5132-3608471EB9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r"/>
              </a:rPr>
              <a:t>Risk of Breaches: Virtual environments are susceptible to cyberattacks if not properly secured. For example, a misconfiguration in a virtual network can expose sensitive data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94D9712-3B90-84E9-FB76-4CCBB953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5286"/>
            <a:ext cx="8153400" cy="655103"/>
          </a:xfrm>
        </p:spPr>
        <p:txBody>
          <a:bodyPr>
            <a:noAutofit/>
          </a:bodyPr>
          <a:lstStyle/>
          <a:p>
            <a:r>
              <a:rPr lang="en-US" sz="1600" dirty="0"/>
              <a:t>Challenges of Implementing Data </a:t>
            </a:r>
            <a:r>
              <a:rPr lang="en-US" sz="1600" dirty="0" err="1"/>
              <a:t>Centres</a:t>
            </a:r>
            <a:r>
              <a:rPr lang="en-US" sz="1600" dirty="0"/>
              <a:t> &amp; Virtualization</a:t>
            </a:r>
          </a:p>
        </p:txBody>
      </p:sp>
      <p:pic>
        <p:nvPicPr>
          <p:cNvPr id="25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BE9E6766-2CD6-BED7-AA66-F3F2192069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08" r="31308"/>
          <a:stretch/>
        </p:blipFill>
        <p:spPr>
          <a:xfrm>
            <a:off x="261707" y="605286"/>
            <a:ext cx="3581400" cy="5387975"/>
          </a:xfrm>
        </p:spPr>
      </p:pic>
    </p:spTree>
    <p:extLst>
      <p:ext uri="{BB962C8B-B14F-4D97-AF65-F5344CB8AC3E}">
        <p14:creationId xmlns:p14="http://schemas.microsoft.com/office/powerpoint/2010/main" val="39648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 build="p"/>
      <p:bldP spid="19" grpId="0" build="p"/>
      <p:bldP spid="20" grpId="0" build="p"/>
      <p:bldP spid="22" grpId="0" build="p"/>
      <p:bldP spid="23" grpId="0" build="p"/>
      <p:bldP spid="24" grpId="0" build="p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/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2AFCE53-2278-A3A2-FEE2-E73A21A9D5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4251" y="1946065"/>
            <a:ext cx="3082479" cy="3600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Virtualization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2A91E68-5833-DF0D-4039-AF5EF33DD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4251" y="2731712"/>
            <a:ext cx="3315898" cy="1739538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Inter"/>
              </a:rPr>
              <a:t>Virtualization is a technology that allows for the creation of a virtual version of physical devices, enabling better resource utilization and flexibility within IT environments.</a:t>
            </a:r>
          </a:p>
          <a:p>
            <a:endParaRPr lang="en-US" sz="16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0FCD70B-82BA-7A32-B033-69F4995C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7321" y="2652657"/>
            <a:ext cx="3315898" cy="1739538"/>
          </a:xfrm>
        </p:spPr>
        <p:txBody>
          <a:bodyPr>
            <a:noAutofit/>
          </a:bodyPr>
          <a:lstStyle/>
          <a:p>
            <a:r>
              <a:rPr lang="en-US" sz="1600" b="0" i="0" dirty="0">
                <a:effectLst/>
                <a:latin typeface="Inter"/>
              </a:rPr>
              <a:t>Data </a:t>
            </a:r>
            <a:r>
              <a:rPr lang="en-US" sz="1600" b="0" i="0" dirty="0" err="1">
                <a:effectLst/>
                <a:latin typeface="Inter"/>
              </a:rPr>
              <a:t>centres</a:t>
            </a:r>
            <a:r>
              <a:rPr lang="en-US" sz="1600" b="0" i="0" dirty="0">
                <a:effectLst/>
                <a:latin typeface="Inter"/>
              </a:rPr>
              <a:t> are centralized locations that store computer systems and associated components, such as telecommunications and storage systems, crucial for the management of data.</a:t>
            </a:r>
          </a:p>
          <a:p>
            <a:endParaRPr lang="en-US" sz="1600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05450B2-8270-7E76-B337-727DBA5E90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362" y="1894349"/>
            <a:ext cx="2606450" cy="3889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 Data Centre</a:t>
            </a:r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321" y="1050984"/>
            <a:ext cx="7288284" cy="469490"/>
          </a:xfrm>
        </p:spPr>
        <p:txBody>
          <a:bodyPr>
            <a:normAutofit fontScale="90000"/>
          </a:bodyPr>
          <a:lstStyle/>
          <a:p>
            <a:r>
              <a:rPr kumimoji="0" lang="en-US" sz="16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Overview of Data </a:t>
            </a:r>
            <a:r>
              <a:rPr kumimoji="0" lang="en-US" sz="1600" b="0" i="0" u="none" strike="noStrike" kern="1200" cap="all" spc="400" normalizeH="0" baseline="0" noProof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Centres</a:t>
            </a:r>
            <a:r>
              <a:rPr kumimoji="0" lang="en-US" sz="16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&amp; </a:t>
            </a:r>
            <a:r>
              <a:rPr lang="en-US" sz="1600" dirty="0"/>
              <a:t>Virtualization</a:t>
            </a:r>
            <a:br>
              <a:rPr lang="en-US" sz="105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F58DA-9CDA-2181-D997-9545C4FF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89F15B-954A-4434-BC46-45537945B6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Enterprise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F45D42-C22C-0600-B75D-CE95E6D43E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452959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Private facilities specifically owned and operated by individual companies to securely manage their data and IT operations.</a:t>
            </a:r>
          </a:p>
          <a:p>
            <a:pPr algn="l"/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E3863D-00E4-42EA-B925-97F7710223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449271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Shared facilities where multiple businesses can rent space, allowing them to share infrastructure and reduce costs.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C36C98-A479-0DBB-70EC-26930AE6E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Virtualized environments providing scalable resources hosted by third-party providers, allowing on-demand access to computing power and storage.</a:t>
            </a:r>
          </a:p>
          <a:p>
            <a:pPr algn="l"/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63939-6088-7678-E425-23C3EE52AC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Distributed data </a:t>
            </a:r>
            <a:r>
              <a:rPr lang="en-US" sz="1600" b="0" i="0" dirty="0" err="1">
                <a:effectLst/>
                <a:latin typeface="Inter"/>
              </a:rPr>
              <a:t>centres</a:t>
            </a:r>
            <a:r>
              <a:rPr lang="en-US" sz="1600" b="0" i="0" dirty="0">
                <a:effectLst/>
                <a:latin typeface="Inter"/>
              </a:rPr>
              <a:t> located close to end-users to minimize latency and enhance the performance of applications and services.</a:t>
            </a:r>
          </a:p>
          <a:p>
            <a:pPr algn="l"/>
            <a:endParaRPr lang="en-US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7C72A2-31DC-2F9F-B7C2-AB599B01C2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Colocation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88EECAD-EDBE-AB10-63AF-6B2041939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8EA7C-6A34-3535-86EA-64BCADD15E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Edge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2E6935-A03B-DA6D-B921-AAD5DE33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00" y="1036871"/>
            <a:ext cx="7286605" cy="634323"/>
          </a:xfrm>
        </p:spPr>
        <p:txBody>
          <a:bodyPr/>
          <a:lstStyle/>
          <a:p>
            <a:r>
              <a:rPr lang="en-US" dirty="0">
                <a:solidFill>
                  <a:srgbClr val="231C61"/>
                </a:solidFill>
              </a:rPr>
              <a:t>Types of Data </a:t>
            </a:r>
            <a:r>
              <a:rPr lang="en-US" dirty="0" err="1">
                <a:solidFill>
                  <a:srgbClr val="231C61"/>
                </a:solidFill>
              </a:rPr>
              <a:t>Centres</a:t>
            </a:r>
            <a:endParaRPr lang="en-US" dirty="0">
              <a:solidFill>
                <a:srgbClr val="231C6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79FC9F-DEA4-8875-91DA-01199692FBC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6DE1A8F-0932-7689-7213-FB3595EAA53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4934140-9A3F-D214-3BDD-F0E02AF5EAD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3963803-9463-C346-3A51-D428358EE91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28452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9" grpId="0" build="p"/>
      <p:bldP spid="10" grpId="0" build="p"/>
      <p:bldP spid="11" grpId="0" build="p"/>
      <p:bldP spid="14" grpId="0" build="p"/>
      <p:bldP spid="15" grpId="0" build="p"/>
      <p:bldP spid="16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425E0-62AE-2DC3-E9C9-DF6BDC48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16EB2-A918-5D2B-AB98-8E850A1C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CA4730-7938-E24E-1E94-0E23425240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2629745"/>
            <a:ext cx="2383764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Server Virtualization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825AD6-8ED4-F796-B66E-09688EF3F9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734" y="3278062"/>
            <a:ext cx="2383764" cy="1452959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Dividing a physical server into multiple virtual servers, each running its own operating system and applications</a:t>
            </a:r>
          </a:p>
          <a:p>
            <a:pPr algn="l"/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404969-11CC-29B8-350C-613383468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5037" y="3425276"/>
            <a:ext cx="2383764" cy="1449271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Pooling multiple storage devices into a single virtual storage resource, making management and allocation easier</a:t>
            </a:r>
          </a:p>
          <a:p>
            <a:pPr algn="l"/>
            <a:endParaRPr lang="en-US" sz="1600" b="0" i="0" dirty="0">
              <a:effectLst/>
              <a:latin typeface="Inter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81C49-3F59-EB94-A5B2-1008181E80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740" y="3415098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Creating multiple virtual networks on a single physical network, enabling different networks to operate independently</a:t>
            </a:r>
          </a:p>
          <a:p>
            <a:pPr algn="l"/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AA23D7-3090-FA91-44A0-D0C867C53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3501" y="348309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Running desktop environments on central servers and delivering them to end users’ devices remotely.</a:t>
            </a:r>
          </a:p>
          <a:p>
            <a:pPr algn="l"/>
            <a:endParaRPr lang="en-US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E6F43A-BE14-3D9F-6901-20E578AC81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246082" y="2629745"/>
            <a:ext cx="2502719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Storage Virtualization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3FD2CA-BF61-0110-658F-A979D7283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0" y="2629744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NETWORK Virtualization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E8ED2C-873C-CF2A-49B0-25378B0390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7751" y="2629743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DESKTOP Virtualization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0E3B78-1E4D-D097-BD5A-BDBD5ED1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00" y="1036871"/>
            <a:ext cx="7286605" cy="634323"/>
          </a:xfrm>
        </p:spPr>
        <p:txBody>
          <a:bodyPr/>
          <a:lstStyle/>
          <a:p>
            <a:r>
              <a:rPr lang="en-US" dirty="0">
                <a:solidFill>
                  <a:srgbClr val="231C61"/>
                </a:solidFill>
              </a:rPr>
              <a:t>Types of </a:t>
            </a:r>
            <a:r>
              <a:rPr lang="en-US" dirty="0"/>
              <a:t>Virtualization</a:t>
            </a:r>
            <a:endParaRPr lang="en-US" dirty="0">
              <a:solidFill>
                <a:srgbClr val="231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3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9" grpId="0" build="p"/>
      <p:bldP spid="10" grpId="0" build="p"/>
      <p:bldP spid="11" grpId="0" build="p"/>
      <p:bldP spid="14" grpId="0" build="p"/>
      <p:bldP spid="15" grpId="0" build="p"/>
      <p:bldP spid="16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0E43-F54A-7052-638E-CD87DDB2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55381-F442-0ED7-D79A-7D0323E9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77518-67C8-323C-7F15-AB0E3A3A11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12462" y="2506178"/>
            <a:ext cx="2383764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APPLICATION Virtualization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A1612B-4CBF-4B63-9012-D3B976B90C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12462" y="3260218"/>
            <a:ext cx="2383764" cy="1452959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Running applications in isolated virtual environments, making them accessible without being installed on end-user devices.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910194-F0DD-FD18-4D49-08E6EA5D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00" y="1036871"/>
            <a:ext cx="7286605" cy="634323"/>
          </a:xfrm>
        </p:spPr>
        <p:txBody>
          <a:bodyPr/>
          <a:lstStyle/>
          <a:p>
            <a:r>
              <a:rPr lang="en-US" dirty="0">
                <a:solidFill>
                  <a:srgbClr val="231C61"/>
                </a:solidFill>
              </a:rPr>
              <a:t>Types of </a:t>
            </a:r>
            <a:r>
              <a:rPr lang="en-US" dirty="0"/>
              <a:t>Virtualization</a:t>
            </a:r>
            <a:endParaRPr lang="en-US" dirty="0">
              <a:solidFill>
                <a:srgbClr val="231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2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5614F-ACCD-3C73-803A-02AE05E8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A82A2B-C456-45FA-36D6-12A80EB1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71488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Data </a:t>
            </a:r>
            <a:r>
              <a:rPr lang="en-US" dirty="0" err="1"/>
              <a:t>Centres</a:t>
            </a:r>
            <a:endParaRPr lang="en-US" dirty="0"/>
          </a:p>
        </p:txBody>
      </p:sp>
      <p:pic>
        <p:nvPicPr>
          <p:cNvPr id="21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B541B0EE-AB73-4F34-20CF-D8125E2B94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60" r="18260"/>
          <a:stretch/>
        </p:blipFill>
        <p:spPr>
          <a:xfrm>
            <a:off x="261707" y="745777"/>
            <a:ext cx="3581400" cy="5387975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1BE0ED-F592-D0E3-6C5B-C4213972CF6D}"/>
              </a:ext>
            </a:extLst>
          </p:cNvPr>
          <p:cNvSpPr txBox="1"/>
          <p:nvPr/>
        </p:nvSpPr>
        <p:spPr>
          <a:xfrm>
            <a:off x="4477407" y="1734207"/>
            <a:ext cx="51080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Data Security and Backup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Efficient Resource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Supports Digital Transformation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High Availability and Reliability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47884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AD0D8-A0F9-1FF9-1E13-46BA08D4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E681-2C58-31DE-E420-4763A108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59291F-FF9E-5695-D3CA-E7FE299B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71488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Virtualization</a:t>
            </a:r>
          </a:p>
        </p:txBody>
      </p:sp>
      <p:pic>
        <p:nvPicPr>
          <p:cNvPr id="21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302A7D14-961C-7245-2538-D4D4BBF419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60" r="18260"/>
          <a:stretch/>
        </p:blipFill>
        <p:spPr>
          <a:xfrm>
            <a:off x="261707" y="745777"/>
            <a:ext cx="3581400" cy="5387975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496B0-2B0B-98AA-DE35-C48D4B56842A}"/>
              </a:ext>
            </a:extLst>
          </p:cNvPr>
          <p:cNvSpPr txBox="1"/>
          <p:nvPr/>
        </p:nvSpPr>
        <p:spPr>
          <a:xfrm>
            <a:off x="4477407" y="1734207"/>
            <a:ext cx="51080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Cost Savings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Scalability and Flexibility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Improved Disaster Recovery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Energy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78975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7793B15-6437-CBC6-A563-1DB07F2F27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874" r="20874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7D844-8683-817F-1F06-641DBBD6AC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5228" y="3260492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C3885-F2E1-4770-EFC7-ADC4F1B6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59BEE85-A6D6-7E8F-E68A-D0C42D3B07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MTN provides cloud storage, colocation, and data hosting services to businesses in Ghana. For example, MTN’s data </a:t>
            </a:r>
            <a:r>
              <a:rPr lang="en-US" dirty="0" err="1"/>
              <a:t>centre</a:t>
            </a:r>
            <a:r>
              <a:rPr lang="en-US" dirty="0"/>
              <a:t> supports its Mobile Money (</a:t>
            </a:r>
            <a:r>
              <a:rPr lang="en-US" dirty="0" err="1"/>
              <a:t>MoMo</a:t>
            </a:r>
            <a:r>
              <a:rPr lang="en-US" dirty="0"/>
              <a:t>) platform,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3BD7D1-A13E-1E92-ED77-EF509C4DA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USE CASE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CEF0C4-6A8F-6F8A-EE44-E3E593D4DE6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r>
              <a:rPr lang="en-US" dirty="0"/>
              <a:t>Enhanced reliability, scalability, and security for telecom services and enterprise solutions, ensuring that mobile services and financial transactions are consistently available and secure.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716BE71-A09E-FD1B-BB41-3102F353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Companies in Ghana Using Data </a:t>
            </a:r>
            <a:r>
              <a:rPr lang="en-US" dirty="0" err="1"/>
              <a:t>Centres</a:t>
            </a:r>
            <a:r>
              <a:rPr lang="en-US" dirty="0"/>
              <a:t>(MTN)</a:t>
            </a:r>
          </a:p>
        </p:txBody>
      </p:sp>
    </p:spTree>
    <p:extLst>
      <p:ext uri="{BB962C8B-B14F-4D97-AF65-F5344CB8AC3E}">
        <p14:creationId xmlns:p14="http://schemas.microsoft.com/office/powerpoint/2010/main" val="3711642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1599-276F-D249-F131-5420ED96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9704F39-B58F-941E-91BC-52F60BB703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165" r="11165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CD4CBF-7F36-898B-E325-D6B4DD1715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5227" y="3958337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4F71-00F5-177B-AEC0-7D71DF7C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0D1A3C-2CC0-7622-7204-7AEF7CB72D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630640"/>
          </a:xfrm>
        </p:spPr>
        <p:txBody>
          <a:bodyPr>
            <a:noAutofit/>
          </a:bodyPr>
          <a:lstStyle/>
          <a:p>
            <a:r>
              <a:rPr lang="en-US" dirty="0"/>
              <a:t>TELECEL’S data </a:t>
            </a:r>
            <a:r>
              <a:rPr lang="en-US" dirty="0" err="1"/>
              <a:t>centre</a:t>
            </a:r>
            <a:r>
              <a:rPr lang="en-US" dirty="0"/>
              <a:t> supports their Vodafone Business Solutions, which provide cloud storage, disaster recovery, and data management services for clients in various sectors like banking, retail, and education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E9FFFD-9BF9-82DB-F7C4-C37D7D4641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USE CASE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96B53F-31A7-14AE-1153-F73F8CE99A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40624" y="3757169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Improved business continuity, data security, and efficient data management for clients, ensuring they can operate smoothly without interruptions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DD76A0E-7C97-F83D-F307-C5092292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/>
          </a:bodyPr>
          <a:lstStyle/>
          <a:p>
            <a:r>
              <a:rPr lang="en-US" sz="2000" dirty="0"/>
              <a:t>Companies in Ghana Using Data </a:t>
            </a:r>
            <a:r>
              <a:rPr lang="en-US" sz="2000" dirty="0" err="1"/>
              <a:t>Centres</a:t>
            </a:r>
            <a:r>
              <a:rPr lang="en-US" sz="2000" dirty="0"/>
              <a:t>(TELECEL)</a:t>
            </a:r>
          </a:p>
        </p:txBody>
      </p:sp>
    </p:spTree>
    <p:extLst>
      <p:ext uri="{BB962C8B-B14F-4D97-AF65-F5344CB8AC3E}">
        <p14:creationId xmlns:p14="http://schemas.microsoft.com/office/powerpoint/2010/main" val="2108784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1874</TotalTime>
  <Words>751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Bierstadt</vt:lpstr>
      <vt:lpstr>Calibri</vt:lpstr>
      <vt:lpstr>Courier New</vt:lpstr>
      <vt:lpstr>Inter</vt:lpstr>
      <vt:lpstr>Posterama</vt:lpstr>
      <vt:lpstr>Posterama Bold</vt:lpstr>
      <vt:lpstr>Office Theme</vt:lpstr>
      <vt:lpstr>Understanding Data Centres and Virtualization</vt:lpstr>
      <vt:lpstr>Overview of Data Centres &amp; Virtualization </vt:lpstr>
      <vt:lpstr>Types of Data Centres</vt:lpstr>
      <vt:lpstr>Types of Virtualization</vt:lpstr>
      <vt:lpstr>Types of Virtualization</vt:lpstr>
      <vt:lpstr>BENEFITS of Data Centres</vt:lpstr>
      <vt:lpstr>BENEFITS of Virtualization</vt:lpstr>
      <vt:lpstr>Companies in Ghana Using Data Centres(MTN)</vt:lpstr>
      <vt:lpstr>Companies in Ghana Using Data Centres(TELECEL)</vt:lpstr>
      <vt:lpstr>Companies in Ghana Using Virtualization (Ecobank Ghana)</vt:lpstr>
      <vt:lpstr>Companies in Ghana Using Virtualization (Ghana Commercial Bank (GCB))</vt:lpstr>
      <vt:lpstr>Challenges of Implementing Data Centres &amp; Virtualization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𐌁𐌋𐌀𐌂𐌒ᏔꝊ𐌋𐌅 𓅓</dc:creator>
  <cp:lastModifiedBy>𐌁𐌋𐌀𐌂𐌒ᏔꝊ𐌋𐌅 𓅓</cp:lastModifiedBy>
  <cp:revision>8</cp:revision>
  <dcterms:created xsi:type="dcterms:W3CDTF">2024-12-11T18:35:56Z</dcterms:created>
  <dcterms:modified xsi:type="dcterms:W3CDTF">2024-12-15T15:26:47Z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